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58" r:id="rId5"/>
    <p:sldId id="259" r:id="rId6"/>
    <p:sldId id="268" r:id="rId7"/>
    <p:sldId id="262" r:id="rId8"/>
    <p:sldId id="269" r:id="rId9"/>
    <p:sldId id="290" r:id="rId10"/>
    <p:sldId id="263" r:id="rId11"/>
    <p:sldId id="264" r:id="rId12"/>
    <p:sldId id="265" r:id="rId13"/>
    <p:sldId id="266" r:id="rId14"/>
    <p:sldId id="270" r:id="rId15"/>
    <p:sldId id="273" r:id="rId16"/>
    <p:sldId id="274" r:id="rId17"/>
    <p:sldId id="291" r:id="rId18"/>
    <p:sldId id="277" r:id="rId19"/>
    <p:sldId id="276" r:id="rId20"/>
    <p:sldId id="278" r:id="rId21"/>
    <p:sldId id="279" r:id="rId22"/>
    <p:sldId id="271" r:id="rId23"/>
    <p:sldId id="280" r:id="rId24"/>
    <p:sldId id="281" r:id="rId25"/>
    <p:sldId id="292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93" r:id="rId34"/>
    <p:sldId id="294" r:id="rId35"/>
    <p:sldId id="296" r:id="rId36"/>
    <p:sldId id="297" r:id="rId37"/>
    <p:sldId id="295" r:id="rId38"/>
    <p:sldId id="298" r:id="rId39"/>
    <p:sldId id="299" r:id="rId40"/>
    <p:sldId id="300" r:id="rId41"/>
    <p:sldId id="301" r:id="rId42"/>
    <p:sldId id="302" r:id="rId43"/>
    <p:sldId id="303" r:id="rId44"/>
    <p:sldId id="305" r:id="rId45"/>
    <p:sldId id="304" r:id="rId46"/>
    <p:sldId id="306" r:id="rId47"/>
    <p:sldId id="307" r:id="rId48"/>
    <p:sldId id="289" r:id="rId4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50DB3D5C-72FA-4020-9CEF-5EA71F1697D6}">
          <p14:sldIdLst>
            <p14:sldId id="256"/>
            <p14:sldId id="257"/>
            <p14:sldId id="261"/>
            <p14:sldId id="258"/>
            <p14:sldId id="259"/>
            <p14:sldId id="268"/>
            <p14:sldId id="262"/>
            <p14:sldId id="269"/>
            <p14:sldId id="290"/>
            <p14:sldId id="263"/>
            <p14:sldId id="264"/>
            <p14:sldId id="265"/>
            <p14:sldId id="266"/>
            <p14:sldId id="270"/>
            <p14:sldId id="273"/>
            <p14:sldId id="274"/>
            <p14:sldId id="291"/>
            <p14:sldId id="277"/>
            <p14:sldId id="276"/>
            <p14:sldId id="278"/>
            <p14:sldId id="279"/>
            <p14:sldId id="271"/>
            <p14:sldId id="280"/>
            <p14:sldId id="281"/>
            <p14:sldId id="292"/>
            <p14:sldId id="282"/>
            <p14:sldId id="283"/>
            <p14:sldId id="284"/>
            <p14:sldId id="285"/>
            <p14:sldId id="286"/>
            <p14:sldId id="287"/>
            <p14:sldId id="288"/>
            <p14:sldId id="293"/>
            <p14:sldId id="294"/>
            <p14:sldId id="296"/>
            <p14:sldId id="297"/>
            <p14:sldId id="295"/>
            <p14:sldId id="298"/>
            <p14:sldId id="299"/>
            <p14:sldId id="300"/>
            <p14:sldId id="301"/>
            <p14:sldId id="302"/>
            <p14:sldId id="303"/>
            <p14:sldId id="305"/>
            <p14:sldId id="304"/>
            <p14:sldId id="306"/>
            <p14:sldId id="307"/>
            <p14:sldId id="28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>
        <p:scale>
          <a:sx n="60" d="100"/>
          <a:sy n="60" d="100"/>
        </p:scale>
        <p:origin x="-228" y="-43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D5440-08FC-4F3E-9D87-671ADB6B4107}" type="datetimeFigureOut">
              <a:rPr lang="en-US" smtClean="0"/>
              <a:t>1/7/2018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B17039D-2ED6-4114-8D59-2054DF01E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721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D5440-08FC-4F3E-9D87-671ADB6B4107}" type="datetimeFigureOut">
              <a:rPr lang="en-US" smtClean="0"/>
              <a:t>1/7/2018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B17039D-2ED6-4114-8D59-2054DF01E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924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D5440-08FC-4F3E-9D87-671ADB6B4107}" type="datetimeFigureOut">
              <a:rPr lang="en-US" smtClean="0"/>
              <a:t>1/7/2018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B17039D-2ED6-4114-8D59-2054DF01EAC1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823154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D5440-08FC-4F3E-9D87-671ADB6B4107}" type="datetimeFigureOut">
              <a:rPr lang="en-US" smtClean="0"/>
              <a:t>1/7/2018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B17039D-2ED6-4114-8D59-2054DF01E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0783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D5440-08FC-4F3E-9D87-671ADB6B4107}" type="datetimeFigureOut">
              <a:rPr lang="en-US" smtClean="0"/>
              <a:t>1/7/2018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B17039D-2ED6-4114-8D59-2054DF01EAC1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568315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D5440-08FC-4F3E-9D87-671ADB6B4107}" type="datetimeFigureOut">
              <a:rPr lang="en-US" smtClean="0"/>
              <a:t>1/7/2018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B17039D-2ED6-4114-8D59-2054DF01E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1811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D5440-08FC-4F3E-9D87-671ADB6B4107}" type="datetimeFigureOut">
              <a:rPr lang="en-US" smtClean="0"/>
              <a:t>1/7/2018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7039D-2ED6-4114-8D59-2054DF01E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2123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D5440-08FC-4F3E-9D87-671ADB6B4107}" type="datetimeFigureOut">
              <a:rPr lang="en-US" smtClean="0"/>
              <a:t>1/7/2018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7039D-2ED6-4114-8D59-2054DF01E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0360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D5440-08FC-4F3E-9D87-671ADB6B4107}" type="datetimeFigureOut">
              <a:rPr lang="en-US" smtClean="0"/>
              <a:t>1/7/2018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7039D-2ED6-4114-8D59-2054DF01E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4887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D5440-08FC-4F3E-9D87-671ADB6B4107}" type="datetimeFigureOut">
              <a:rPr lang="en-US" smtClean="0"/>
              <a:t>1/7/2018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B17039D-2ED6-4114-8D59-2054DF01E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8259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D5440-08FC-4F3E-9D87-671ADB6B4107}" type="datetimeFigureOut">
              <a:rPr lang="en-US" smtClean="0"/>
              <a:t>1/7/2018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B17039D-2ED6-4114-8D59-2054DF01E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636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D5440-08FC-4F3E-9D87-671ADB6B4107}" type="datetimeFigureOut">
              <a:rPr lang="en-US" smtClean="0"/>
              <a:t>1/7/2018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B17039D-2ED6-4114-8D59-2054DF01E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794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D5440-08FC-4F3E-9D87-671ADB6B4107}" type="datetimeFigureOut">
              <a:rPr lang="en-US" smtClean="0"/>
              <a:t>1/7/2018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7039D-2ED6-4114-8D59-2054DF01E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050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D5440-08FC-4F3E-9D87-671ADB6B4107}" type="datetimeFigureOut">
              <a:rPr lang="en-US" smtClean="0"/>
              <a:t>1/7/2018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7039D-2ED6-4114-8D59-2054DF01E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381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D5440-08FC-4F3E-9D87-671ADB6B4107}" type="datetimeFigureOut">
              <a:rPr lang="en-US" smtClean="0"/>
              <a:t>1/7/2018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7039D-2ED6-4114-8D59-2054DF01E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1470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D5440-08FC-4F3E-9D87-671ADB6B4107}" type="datetimeFigureOut">
              <a:rPr lang="en-US" smtClean="0"/>
              <a:t>1/7/2018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B17039D-2ED6-4114-8D59-2054DF01E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013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3D5440-08FC-4F3E-9D87-671ADB6B4107}" type="datetimeFigureOut">
              <a:rPr lang="en-US" smtClean="0"/>
              <a:t>1/7/2018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B17039D-2ED6-4114-8D59-2054DF01E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070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1246909"/>
          </a:xfrm>
        </p:spPr>
        <p:txBody>
          <a:bodyPr/>
          <a:lstStyle/>
          <a:p>
            <a:r>
              <a:rPr lang="zh-CN" altLang="en-US" smtClean="0"/>
              <a:t>使用</a:t>
            </a:r>
            <a:r>
              <a:rPr lang="en-US" altLang="zh-CN" smtClean="0"/>
              <a:t>odoo</a:t>
            </a:r>
            <a:r>
              <a:rPr lang="zh-CN" altLang="en-US" smtClean="0"/>
              <a:t>发送企业微信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04509" y="4777379"/>
            <a:ext cx="6600103" cy="1126283"/>
          </a:xfrm>
        </p:spPr>
        <p:txBody>
          <a:bodyPr>
            <a:normAutofit/>
          </a:bodyPr>
          <a:lstStyle/>
          <a:p>
            <a:r>
              <a:rPr lang="zh-CN" altLang="en-US" smtClean="0"/>
              <a:t>石家庄</a:t>
            </a:r>
            <a:r>
              <a:rPr lang="en-US" altLang="zh-CN" smtClean="0"/>
              <a:t>-</a:t>
            </a:r>
            <a:r>
              <a:rPr lang="zh-CN" altLang="en-US" smtClean="0"/>
              <a:t>老刘</a:t>
            </a:r>
            <a:endParaRPr lang="en-US" altLang="zh-CN" smtClean="0"/>
          </a:p>
          <a:p>
            <a:r>
              <a:rPr lang="en-US" smtClean="0"/>
              <a:t>liuaiqun@sina.com</a:t>
            </a:r>
          </a:p>
        </p:txBody>
      </p:sp>
    </p:spTree>
    <p:extLst>
      <p:ext uri="{BB962C8B-B14F-4D97-AF65-F5344CB8AC3E}">
        <p14:creationId xmlns:p14="http://schemas.microsoft.com/office/powerpoint/2010/main" val="3276642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创建企业应用（</a:t>
            </a:r>
            <a:r>
              <a:rPr lang="en-US" altLang="zh-CN"/>
              <a:t>2</a:t>
            </a:r>
            <a:r>
              <a:rPr lang="zh-CN" altLang="en-US" smtClean="0"/>
              <a:t>）</a:t>
            </a:r>
            <a:r>
              <a:rPr lang="en-US" altLang="zh-CN" smtClean="0"/>
              <a:t>-</a:t>
            </a:r>
            <a:r>
              <a:rPr lang="zh-CN" altLang="en-US" smtClean="0"/>
              <a:t>自建应用按钮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0211" y="1690688"/>
            <a:ext cx="5219700" cy="439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7639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51541" y="665284"/>
            <a:ext cx="8911687" cy="1465118"/>
          </a:xfrm>
        </p:spPr>
        <p:txBody>
          <a:bodyPr/>
          <a:lstStyle/>
          <a:p>
            <a:r>
              <a:rPr lang="zh-CN" altLang="en-US"/>
              <a:t>创建企业</a:t>
            </a:r>
            <a:r>
              <a:rPr lang="zh-CN" altLang="en-US"/>
              <a:t>应用</a:t>
            </a:r>
            <a:r>
              <a:rPr lang="zh-CN" altLang="en-US" smtClean="0"/>
              <a:t>（</a:t>
            </a:r>
            <a:r>
              <a:rPr lang="en-US" altLang="zh-CN"/>
              <a:t>3</a:t>
            </a:r>
            <a:r>
              <a:rPr lang="zh-CN" altLang="en-US" smtClean="0"/>
              <a:t>）</a:t>
            </a:r>
            <a:r>
              <a:rPr lang="en-US" altLang="zh-CN" smtClean="0"/>
              <a:t>-</a:t>
            </a:r>
            <a:r>
              <a:rPr lang="zh-CN" altLang="en-US" smtClean="0"/>
              <a:t>命名并上传图片</a:t>
            </a:r>
            <a:endParaRPr lang="en-US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171" y="1590675"/>
            <a:ext cx="4943475" cy="511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86050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0770" y="482844"/>
            <a:ext cx="5114925" cy="2609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创建应用</a:t>
            </a:r>
            <a:r>
              <a:rPr lang="en-US" altLang="zh-CN" smtClean="0"/>
              <a:t>(4)-</a:t>
            </a:r>
            <a:r>
              <a:rPr lang="zh-CN" altLang="en-US" smtClean="0"/>
              <a:t>创建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3793" y="1636834"/>
            <a:ext cx="4324350" cy="37719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直接箭头连接符 5"/>
          <p:cNvCxnSpPr/>
          <p:nvPr/>
        </p:nvCxnSpPr>
        <p:spPr>
          <a:xfrm flipV="1">
            <a:off x="5533292" y="2614246"/>
            <a:ext cx="4021016" cy="195775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7411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创建应用</a:t>
            </a:r>
            <a:r>
              <a:rPr lang="en-US" altLang="zh-CN" smtClean="0"/>
              <a:t>(5)-</a:t>
            </a:r>
            <a:r>
              <a:rPr lang="zh-CN" altLang="en-US" smtClean="0"/>
              <a:t>创建成功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9974" y="1562099"/>
            <a:ext cx="7431509" cy="4264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217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6243" y="497986"/>
            <a:ext cx="8911687" cy="1280890"/>
          </a:xfrm>
        </p:spPr>
        <p:txBody>
          <a:bodyPr/>
          <a:lstStyle/>
          <a:p>
            <a:r>
              <a:rPr lang="zh-CN" altLang="en-US" smtClean="0"/>
              <a:t>配置企业微信的应用参数（</a:t>
            </a:r>
            <a:r>
              <a:rPr lang="en-US" altLang="zh-CN" smtClean="0"/>
              <a:t>1</a:t>
            </a:r>
            <a:r>
              <a:rPr lang="zh-CN" altLang="en-US" smtClean="0"/>
              <a:t>）代码</a:t>
            </a:r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256" y="1961001"/>
            <a:ext cx="11369663" cy="33677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78555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配置企业微信</a:t>
            </a:r>
            <a:r>
              <a:rPr lang="zh-CN" altLang="en-US"/>
              <a:t>的</a:t>
            </a:r>
            <a:r>
              <a:rPr lang="zh-CN" altLang="en-US" smtClean="0"/>
              <a:t>应用参数（</a:t>
            </a:r>
            <a:r>
              <a:rPr lang="en-US" altLang="zh-CN" smtClean="0"/>
              <a:t>2</a:t>
            </a:r>
            <a:r>
              <a:rPr lang="zh-CN" altLang="en-US" smtClean="0"/>
              <a:t>）</a:t>
            </a:r>
            <a:r>
              <a:rPr lang="en-US" altLang="zh-CN" smtClean="0"/>
              <a:t>– </a:t>
            </a:r>
            <a:r>
              <a:rPr lang="zh-CN" altLang="en-US" smtClean="0"/>
              <a:t>界面</a:t>
            </a:r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8110" y="1665398"/>
            <a:ext cx="9514271" cy="407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6945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配置企业微信的应用参数（</a:t>
            </a:r>
            <a:r>
              <a:rPr lang="en-US" altLang="zh-CN" smtClean="0"/>
              <a:t>3</a:t>
            </a:r>
            <a:r>
              <a:rPr lang="zh-CN" altLang="en-US" smtClean="0"/>
              <a:t>）</a:t>
            </a:r>
            <a:r>
              <a:rPr lang="en-US" altLang="zh-CN" smtClean="0"/>
              <a:t>-</a:t>
            </a:r>
            <a:r>
              <a:rPr lang="zh-CN" altLang="en-US" smtClean="0"/>
              <a:t>录入信息</a:t>
            </a:r>
            <a:endParaRPr 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3288" y="1790700"/>
            <a:ext cx="7119609" cy="43970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4151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议题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629103"/>
            <a:ext cx="7185409" cy="3636580"/>
          </a:xfrm>
        </p:spPr>
        <p:txBody>
          <a:bodyPr/>
          <a:lstStyle/>
          <a:p>
            <a:r>
              <a:rPr lang="zh-CN" altLang="en-US" sz="2400" smtClean="0"/>
              <a:t>创建企业微信与企业应用</a:t>
            </a:r>
            <a:endParaRPr lang="en-US" sz="2400" dirty="0" smtClean="0"/>
          </a:p>
          <a:p>
            <a:r>
              <a:rPr lang="zh-CN" altLang="en-US" sz="2400" b="1" smtClean="0">
                <a:solidFill>
                  <a:srgbClr val="FF0000"/>
                </a:solidFill>
              </a:rPr>
              <a:t>为企业应用获取</a:t>
            </a:r>
            <a:r>
              <a:rPr lang="en-US" altLang="zh-CN" sz="2400" b="1" smtClean="0">
                <a:solidFill>
                  <a:srgbClr val="FF0000"/>
                </a:solidFill>
              </a:rPr>
              <a:t>access-token</a:t>
            </a:r>
          </a:p>
          <a:p>
            <a:r>
              <a:rPr lang="zh-CN" altLang="en-US" sz="2400" smtClean="0"/>
              <a:t>管理</a:t>
            </a:r>
            <a:r>
              <a:rPr lang="en-US" altLang="zh-CN" sz="2400" smtClean="0"/>
              <a:t>access-token</a:t>
            </a:r>
            <a:r>
              <a:rPr lang="zh-CN" altLang="en-US" sz="2400" smtClean="0"/>
              <a:t>的有效期</a:t>
            </a:r>
            <a:endParaRPr lang="en-US" altLang="zh-CN" sz="2400" smtClean="0"/>
          </a:p>
          <a:p>
            <a:r>
              <a:rPr lang="zh-CN" altLang="en-US" sz="2400" smtClean="0"/>
              <a:t>使用</a:t>
            </a:r>
            <a:r>
              <a:rPr lang="en-US" altLang="zh-CN" sz="2400" smtClean="0"/>
              <a:t>access-token</a:t>
            </a:r>
            <a:r>
              <a:rPr lang="zh-CN" altLang="en-US" sz="2400" smtClean="0"/>
              <a:t>发送信息</a:t>
            </a:r>
            <a:endParaRPr lang="en-US" altLang="zh-CN" sz="2400" smtClean="0"/>
          </a:p>
          <a:p>
            <a:r>
              <a:rPr lang="zh-CN" altLang="en-US" sz="2400" smtClean="0"/>
              <a:t>中文微信的发送</a:t>
            </a:r>
            <a:endParaRPr lang="en-US" altLang="zh-CN" sz="240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2429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>
                <a:solidFill>
                  <a:srgbClr val="FF0000"/>
                </a:solidFill>
              </a:rPr>
              <a:t>为企业应用获取</a:t>
            </a:r>
            <a:r>
              <a:rPr lang="en-US" altLang="zh-CN" b="1">
                <a:solidFill>
                  <a:srgbClr val="FF0000"/>
                </a:solidFill>
              </a:rPr>
              <a:t>access-token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73902" y="1660634"/>
            <a:ext cx="8915400" cy="3777622"/>
          </a:xfrm>
        </p:spPr>
        <p:txBody>
          <a:bodyPr/>
          <a:lstStyle/>
          <a:p>
            <a:r>
              <a:rPr lang="zh-CN" altLang="en-US" smtClean="0"/>
              <a:t>企业微信</a:t>
            </a:r>
            <a:r>
              <a:rPr lang="en-US" altLang="zh-CN" smtClean="0"/>
              <a:t>API</a:t>
            </a:r>
          </a:p>
          <a:p>
            <a:r>
              <a:rPr lang="zh-CN" altLang="en-US"/>
              <a:t>使用</a:t>
            </a:r>
            <a:r>
              <a:rPr lang="en-US" altLang="zh-CN" smtClean="0"/>
              <a:t>API</a:t>
            </a:r>
            <a:r>
              <a:rPr lang="zh-CN" altLang="en-US" smtClean="0"/>
              <a:t>测试页面</a:t>
            </a:r>
            <a:endParaRPr lang="en-US" altLang="zh-CN" smtClean="0"/>
          </a:p>
          <a:p>
            <a:r>
              <a:rPr lang="zh-CN" altLang="en-US" smtClean="0"/>
              <a:t>代码</a:t>
            </a:r>
            <a:endParaRPr lang="en-US" altLang="zh-CN" smtClean="0"/>
          </a:p>
          <a:p>
            <a:pPr marL="0" indent="0">
              <a:buNone/>
            </a:pPr>
            <a:endParaRPr lang="en-US" altLang="zh-CN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8148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5366" y="497986"/>
            <a:ext cx="8911687" cy="1280890"/>
          </a:xfrm>
        </p:spPr>
        <p:txBody>
          <a:bodyPr/>
          <a:lstStyle/>
          <a:p>
            <a:r>
              <a:rPr lang="zh-CN" altLang="en-US" smtClean="0"/>
              <a:t>企业微信</a:t>
            </a:r>
            <a:r>
              <a:rPr lang="en-US" altLang="zh-CN" smtClean="0"/>
              <a:t>API</a:t>
            </a:r>
            <a:endParaRPr lang="en-US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4298" y="1573432"/>
            <a:ext cx="2552700" cy="90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9977" y="3630996"/>
            <a:ext cx="7199313" cy="2600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328" y="1331037"/>
            <a:ext cx="5864126" cy="2105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直接箭头连接符 5"/>
          <p:cNvCxnSpPr/>
          <p:nvPr/>
        </p:nvCxnSpPr>
        <p:spPr>
          <a:xfrm>
            <a:off x="2932386" y="2025869"/>
            <a:ext cx="1034612" cy="452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箭头连接符 7"/>
          <p:cNvCxnSpPr/>
          <p:nvPr/>
        </p:nvCxnSpPr>
        <p:spPr>
          <a:xfrm flipH="1">
            <a:off x="8292662" y="3630996"/>
            <a:ext cx="1198179" cy="6256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2456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议题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95074" y="1660634"/>
            <a:ext cx="8915400" cy="3904594"/>
          </a:xfrm>
        </p:spPr>
        <p:txBody>
          <a:bodyPr>
            <a:normAutofit/>
          </a:bodyPr>
          <a:lstStyle/>
          <a:p>
            <a:r>
              <a:rPr lang="zh-CN" altLang="en-US" sz="2800" b="1" smtClean="0">
                <a:solidFill>
                  <a:srgbClr val="FF0000"/>
                </a:solidFill>
              </a:rPr>
              <a:t>创建企业微信与企业应用</a:t>
            </a:r>
            <a:endParaRPr lang="en-US" sz="2800" b="1" dirty="0" smtClean="0">
              <a:solidFill>
                <a:srgbClr val="FF0000"/>
              </a:solidFill>
            </a:endParaRPr>
          </a:p>
          <a:p>
            <a:r>
              <a:rPr lang="zh-CN" altLang="en-US" sz="2800" smtClean="0"/>
              <a:t>为企业应用获取</a:t>
            </a:r>
            <a:r>
              <a:rPr lang="en-US" altLang="zh-CN" sz="2800" smtClean="0"/>
              <a:t>access-token</a:t>
            </a:r>
          </a:p>
          <a:p>
            <a:r>
              <a:rPr lang="zh-CN" altLang="en-US" sz="2800" smtClean="0"/>
              <a:t>管理</a:t>
            </a:r>
            <a:r>
              <a:rPr lang="en-US" altLang="zh-CN" sz="2800" smtClean="0"/>
              <a:t>access-token</a:t>
            </a:r>
            <a:r>
              <a:rPr lang="zh-CN" altLang="en-US" sz="2800" smtClean="0"/>
              <a:t>的有效期</a:t>
            </a:r>
            <a:endParaRPr lang="en-US" altLang="zh-CN" sz="2800" smtClean="0"/>
          </a:p>
          <a:p>
            <a:r>
              <a:rPr lang="zh-CN" altLang="en-US" sz="2800" smtClean="0"/>
              <a:t>使用</a:t>
            </a:r>
            <a:r>
              <a:rPr lang="en-US" altLang="zh-CN" sz="2800" smtClean="0"/>
              <a:t>access-token</a:t>
            </a:r>
            <a:r>
              <a:rPr lang="zh-CN" altLang="en-US" sz="2800" smtClean="0"/>
              <a:t>发送信息</a:t>
            </a:r>
            <a:endParaRPr lang="en-US" altLang="zh-CN" sz="2800" smtClean="0"/>
          </a:p>
          <a:p>
            <a:r>
              <a:rPr lang="zh-CN" altLang="en-US" sz="2800" smtClean="0"/>
              <a:t>中文微信的发送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4814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企业微信</a:t>
            </a:r>
            <a:r>
              <a:rPr lang="en-US" altLang="zh-CN"/>
              <a:t>API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7462" y="1529255"/>
            <a:ext cx="10527150" cy="4381967"/>
          </a:xfrm>
        </p:spPr>
        <p:txBody>
          <a:bodyPr/>
          <a:lstStyle/>
          <a:p>
            <a:r>
              <a:rPr lang="zh-CN" altLang="en-US" b="1"/>
              <a:t>第三步：获取</a:t>
            </a:r>
            <a:r>
              <a:rPr lang="en-US" altLang="zh-CN" b="1"/>
              <a:t>access_token</a:t>
            </a:r>
          </a:p>
          <a:p>
            <a:r>
              <a:rPr lang="zh-CN" altLang="en-US" b="1"/>
              <a:t>请求方式：</a:t>
            </a:r>
            <a:r>
              <a:rPr lang="en-US" altLang="zh-CN"/>
              <a:t>GET</a:t>
            </a:r>
            <a:r>
              <a:rPr lang="zh-CN" altLang="en-US"/>
              <a:t>（</a:t>
            </a:r>
            <a:r>
              <a:rPr lang="en-US" altLang="zh-CN" b="1"/>
              <a:t>HTTPS</a:t>
            </a:r>
            <a:r>
              <a:rPr lang="zh-CN" altLang="en-US"/>
              <a:t>）</a:t>
            </a:r>
            <a:br>
              <a:rPr lang="zh-CN" altLang="en-US"/>
            </a:br>
            <a:r>
              <a:rPr lang="zh-CN" altLang="en-US" b="1"/>
              <a:t>请求</a:t>
            </a:r>
            <a:r>
              <a:rPr lang="en-US" altLang="zh-CN" b="1"/>
              <a:t>URL</a:t>
            </a:r>
            <a:r>
              <a:rPr lang="zh-CN" altLang="en-US" b="1"/>
              <a:t>：</a:t>
            </a:r>
            <a:r>
              <a:rPr lang="en-US" altLang="zh-CN"/>
              <a:t>https://qyapi.weixin.qq.com/cgi-bin/gettoken?corpid=ID&amp;corpsecret=SECRECT</a:t>
            </a:r>
            <a:r>
              <a:rPr lang="en-US" altLang="zh-CN"/>
              <a:t/>
            </a:r>
            <a:br>
              <a:rPr lang="en-US" altLang="zh-CN"/>
            </a:br>
            <a:r>
              <a:rPr lang="en-US" altLang="zh-CN" i="1" smtClean="0"/>
              <a:t> </a:t>
            </a:r>
            <a:endParaRPr lang="zh-CN" altLang="en-US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476" y="2917442"/>
            <a:ext cx="9163159" cy="27423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39802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0773" y="624110"/>
            <a:ext cx="8911687" cy="1280890"/>
          </a:xfrm>
        </p:spPr>
        <p:txBody>
          <a:bodyPr/>
          <a:lstStyle/>
          <a:p>
            <a:r>
              <a:rPr lang="zh-CN" altLang="en-US" smtClean="0"/>
              <a:t>调试接口</a:t>
            </a:r>
            <a:endParaRPr 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5240" y="1119352"/>
            <a:ext cx="5433520" cy="4871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38379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API</a:t>
            </a:r>
            <a:r>
              <a:rPr lang="zh-CN" altLang="en-US" smtClean="0"/>
              <a:t>调试接口</a:t>
            </a:r>
            <a:r>
              <a:rPr lang="en-US" altLang="zh-CN" smtClean="0"/>
              <a:t>(2)</a:t>
            </a:r>
            <a:endParaRPr lang="en-US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8725" y="2187959"/>
            <a:ext cx="6445634" cy="43599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65185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API</a:t>
            </a:r>
            <a:r>
              <a:rPr lang="zh-CN" altLang="en-US" smtClean="0"/>
              <a:t>调试接口（</a:t>
            </a:r>
            <a:r>
              <a:rPr lang="en-US" altLang="zh-CN" smtClean="0"/>
              <a:t>3</a:t>
            </a:r>
            <a:r>
              <a:rPr lang="zh-CN" altLang="en-US" smtClean="0"/>
              <a:t>）</a:t>
            </a:r>
            <a:r>
              <a:rPr lang="en-US" smtClean="0"/>
              <a:t/>
            </a:r>
            <a:br>
              <a:rPr lang="en-US" smtClean="0"/>
            </a:br>
            <a:endParaRPr lang="en-US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9980" y="1723204"/>
            <a:ext cx="7704137" cy="410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82364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odoo</a:t>
            </a:r>
            <a:r>
              <a:rPr lang="zh-CN" altLang="en-US" smtClean="0"/>
              <a:t>中的</a:t>
            </a:r>
            <a:r>
              <a:rPr lang="en-US" altLang="zh-CN" smtClean="0"/>
              <a:t>python</a:t>
            </a:r>
            <a:r>
              <a:rPr lang="zh-CN" altLang="en-US" smtClean="0"/>
              <a:t>代码</a:t>
            </a:r>
            <a:endParaRPr lang="en-US" dirty="0"/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2610" y="1574746"/>
            <a:ext cx="7203520" cy="90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3383" y="2666508"/>
            <a:ext cx="8887983" cy="38919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88002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议题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95074" y="1660634"/>
            <a:ext cx="8915400" cy="3904594"/>
          </a:xfrm>
        </p:spPr>
        <p:txBody>
          <a:bodyPr>
            <a:normAutofit/>
          </a:bodyPr>
          <a:lstStyle/>
          <a:p>
            <a:r>
              <a:rPr lang="zh-CN" altLang="en-US" sz="2800" smtClean="0"/>
              <a:t>创建企业微信与企业应用</a:t>
            </a:r>
            <a:endParaRPr lang="en-US" sz="2800" dirty="0" smtClean="0"/>
          </a:p>
          <a:p>
            <a:r>
              <a:rPr lang="zh-CN" altLang="en-US" sz="2800" smtClean="0"/>
              <a:t>为企业应用获取</a:t>
            </a:r>
            <a:r>
              <a:rPr lang="en-US" altLang="zh-CN" sz="2800" smtClean="0"/>
              <a:t>access-token</a:t>
            </a:r>
          </a:p>
          <a:p>
            <a:r>
              <a:rPr lang="zh-CN" altLang="en-US" sz="2800" b="1" smtClean="0">
                <a:solidFill>
                  <a:srgbClr val="FF0000"/>
                </a:solidFill>
              </a:rPr>
              <a:t>管理</a:t>
            </a:r>
            <a:r>
              <a:rPr lang="en-US" altLang="zh-CN" sz="2800" b="1" smtClean="0">
                <a:solidFill>
                  <a:srgbClr val="FF0000"/>
                </a:solidFill>
              </a:rPr>
              <a:t>access-token</a:t>
            </a:r>
            <a:r>
              <a:rPr lang="zh-CN" altLang="en-US" sz="2800" b="1" smtClean="0">
                <a:solidFill>
                  <a:srgbClr val="FF0000"/>
                </a:solidFill>
              </a:rPr>
              <a:t>的有效期</a:t>
            </a:r>
            <a:endParaRPr lang="en-US" altLang="zh-CN" sz="2800" b="1" smtClean="0">
              <a:solidFill>
                <a:srgbClr val="FF0000"/>
              </a:solidFill>
            </a:endParaRPr>
          </a:p>
          <a:p>
            <a:r>
              <a:rPr lang="zh-CN" altLang="en-US" sz="2800" smtClean="0"/>
              <a:t>使用</a:t>
            </a:r>
            <a:r>
              <a:rPr lang="en-US" altLang="zh-CN" sz="2800" smtClean="0"/>
              <a:t>access-token</a:t>
            </a:r>
            <a:r>
              <a:rPr lang="zh-CN" altLang="en-US" sz="2800" smtClean="0"/>
              <a:t>发送信息</a:t>
            </a:r>
            <a:endParaRPr lang="en-US" altLang="zh-CN" sz="2800" smtClean="0"/>
          </a:p>
          <a:p>
            <a:r>
              <a:rPr lang="zh-CN" altLang="en-US" sz="2800" smtClean="0"/>
              <a:t>中文微信的发送</a:t>
            </a:r>
            <a:endParaRPr lang="en-US" altLang="zh-CN" sz="280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0358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>
                <a:solidFill>
                  <a:srgbClr val="FF0000"/>
                </a:solidFill>
              </a:rPr>
              <a:t>管理</a:t>
            </a:r>
            <a:r>
              <a:rPr lang="en-US" altLang="zh-CN" b="1">
                <a:solidFill>
                  <a:srgbClr val="FF0000"/>
                </a:solidFill>
              </a:rPr>
              <a:t>access-token</a:t>
            </a:r>
            <a:r>
              <a:rPr lang="zh-CN" altLang="en-US" b="1">
                <a:solidFill>
                  <a:srgbClr val="FF0000"/>
                </a:solidFill>
              </a:rPr>
              <a:t>的有效期</a:t>
            </a:r>
            <a:r>
              <a:rPr lang="en-US" altLang="zh-CN" b="1">
                <a:solidFill>
                  <a:srgbClr val="FF0000"/>
                </a:solidFill>
              </a:rPr>
              <a:t/>
            </a:r>
            <a:br>
              <a:rPr lang="en-US" altLang="zh-CN" b="1">
                <a:solidFill>
                  <a:srgbClr val="FF0000"/>
                </a:solidFill>
              </a:rPr>
            </a:b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/>
              <a:t>企业微信</a:t>
            </a:r>
            <a:r>
              <a:rPr lang="en-US" altLang="zh-CN" smtClean="0"/>
              <a:t>API</a:t>
            </a:r>
          </a:p>
          <a:p>
            <a:r>
              <a:rPr lang="zh-CN" altLang="en-US" smtClean="0"/>
              <a:t>代码</a:t>
            </a:r>
            <a:endParaRPr lang="en-US" altLang="zh-CN" smtClean="0"/>
          </a:p>
          <a:p>
            <a:r>
              <a:rPr lang="zh-CN" altLang="en-US"/>
              <a:t>界面</a:t>
            </a:r>
            <a:endParaRPr lang="en-US" altLang="zh-CN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9848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59723" y="608344"/>
            <a:ext cx="8911687" cy="1280890"/>
          </a:xfrm>
        </p:spPr>
        <p:txBody>
          <a:bodyPr/>
          <a:lstStyle/>
          <a:p>
            <a:r>
              <a:rPr lang="zh-CN" altLang="en-US" smtClean="0"/>
              <a:t>企业微信</a:t>
            </a:r>
            <a:r>
              <a:rPr lang="en-US" altLang="zh-CN" smtClean="0"/>
              <a:t>API</a:t>
            </a:r>
            <a:r>
              <a:rPr lang="zh-CN" altLang="en-US" smtClean="0"/>
              <a:t>文档</a:t>
            </a:r>
            <a:endParaRPr lang="en-US" dirty="0"/>
          </a:p>
        </p:txBody>
      </p:sp>
      <p:sp>
        <p:nvSpPr>
          <p:cNvPr id="6" name="矩形 5"/>
          <p:cNvSpPr/>
          <p:nvPr/>
        </p:nvSpPr>
        <p:spPr>
          <a:xfrm>
            <a:off x="2259723" y="1557590"/>
            <a:ext cx="7704083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/>
              <a:t>第四步：缓存和刷新</a:t>
            </a:r>
            <a:r>
              <a:rPr lang="en-US" altLang="zh-CN" b="1"/>
              <a:t>access_token</a:t>
            </a:r>
          </a:p>
          <a:p>
            <a:r>
              <a:rPr lang="zh-CN" altLang="en-US"/>
              <a:t>开发者需要缓存</a:t>
            </a:r>
            <a:r>
              <a:rPr lang="en-US" altLang="zh-CN"/>
              <a:t>access_token</a:t>
            </a:r>
            <a:r>
              <a:rPr lang="zh-CN" altLang="en-US"/>
              <a:t>，用于后续接口的调用（注意：不能频繁调用</a:t>
            </a:r>
            <a:r>
              <a:rPr lang="en-US" altLang="zh-CN"/>
              <a:t>gettoken</a:t>
            </a:r>
            <a:r>
              <a:rPr lang="zh-CN" altLang="en-US"/>
              <a:t>接口，否则会受到频率拦截）。当</a:t>
            </a:r>
            <a:r>
              <a:rPr lang="en-US" altLang="zh-CN"/>
              <a:t>access_token</a:t>
            </a:r>
            <a:r>
              <a:rPr lang="zh-CN" altLang="en-US"/>
              <a:t>失效或过期时，需要重新获取。</a:t>
            </a:r>
          </a:p>
          <a:p>
            <a:r>
              <a:rPr lang="en-US" altLang="zh-CN"/>
              <a:t>access_token</a:t>
            </a:r>
            <a:r>
              <a:rPr lang="zh-CN" altLang="en-US"/>
              <a:t>的有效期通过返回的</a:t>
            </a:r>
            <a:r>
              <a:rPr lang="en-US" altLang="zh-CN"/>
              <a:t>expires_in</a:t>
            </a:r>
            <a:r>
              <a:rPr lang="zh-CN" altLang="en-US"/>
              <a:t>来传达，正常情况下为</a:t>
            </a:r>
            <a:r>
              <a:rPr lang="en-US" altLang="zh-CN"/>
              <a:t>7200</a:t>
            </a:r>
            <a:r>
              <a:rPr lang="zh-CN" altLang="en-US"/>
              <a:t>秒（</a:t>
            </a:r>
            <a:r>
              <a:rPr lang="en-US" altLang="zh-CN"/>
              <a:t>2</a:t>
            </a:r>
            <a:r>
              <a:rPr lang="zh-CN" altLang="en-US"/>
              <a:t>小时），有效期内重复获取返回相同结果，过期后获取会返回新的</a:t>
            </a:r>
            <a:r>
              <a:rPr lang="en-US" altLang="zh-CN"/>
              <a:t>access_token</a:t>
            </a:r>
            <a:r>
              <a:rPr lang="zh-CN" altLang="en-US"/>
              <a:t>。此时企业微信保证新旧两个</a:t>
            </a:r>
            <a:r>
              <a:rPr lang="en-US" altLang="zh-CN"/>
              <a:t>access_token</a:t>
            </a:r>
            <a:r>
              <a:rPr lang="zh-CN" altLang="en-US"/>
              <a:t>在短时间内同时可用（</a:t>
            </a:r>
            <a:r>
              <a:rPr lang="en-US" altLang="zh-CN"/>
              <a:t>access_token</a:t>
            </a:r>
            <a:r>
              <a:rPr lang="zh-CN" altLang="en-US"/>
              <a:t>对应的有效期内可用），以保证企业服务的平滑过渡。</a:t>
            </a:r>
          </a:p>
          <a:p>
            <a:r>
              <a:rPr lang="zh-CN" altLang="en-US"/>
              <a:t>由于企业微信每个应用的</a:t>
            </a:r>
            <a:r>
              <a:rPr lang="en-US" altLang="zh-CN"/>
              <a:t>access_token</a:t>
            </a:r>
            <a:r>
              <a:rPr lang="zh-CN" altLang="en-US"/>
              <a:t>是彼此独立的，所以进行缓存时需要区分应用来进行存储。</a:t>
            </a:r>
          </a:p>
          <a:p>
            <a:r>
              <a:rPr lang="en-US" altLang="zh-CN"/>
              <a:t>access_token</a:t>
            </a:r>
            <a:r>
              <a:rPr lang="zh-CN" altLang="en-US"/>
              <a:t>至少保留</a:t>
            </a:r>
            <a:r>
              <a:rPr lang="en-US" altLang="zh-CN"/>
              <a:t>512</a:t>
            </a:r>
            <a:r>
              <a:rPr lang="zh-CN" altLang="en-US"/>
              <a:t>字节的存储空间。</a:t>
            </a:r>
          </a:p>
          <a:p>
            <a:r>
              <a:rPr lang="zh-CN" altLang="en-US"/>
              <a:t>企业微信可能会出于运营需要，提前使</a:t>
            </a:r>
            <a:r>
              <a:rPr lang="en-US" altLang="zh-CN"/>
              <a:t>access_token</a:t>
            </a:r>
            <a:r>
              <a:rPr lang="zh-CN" altLang="en-US"/>
              <a:t>失效，开发者应实现</a:t>
            </a:r>
            <a:r>
              <a:rPr lang="en-US" altLang="zh-CN"/>
              <a:t>access_token</a:t>
            </a:r>
            <a:r>
              <a:rPr lang="zh-CN" altLang="en-US"/>
              <a:t>失效时重新获取的逻辑</a:t>
            </a:r>
          </a:p>
        </p:txBody>
      </p:sp>
    </p:spTree>
    <p:extLst>
      <p:ext uri="{BB962C8B-B14F-4D97-AF65-F5344CB8AC3E}">
        <p14:creationId xmlns:p14="http://schemas.microsoft.com/office/powerpoint/2010/main" val="3912677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4194" y="624110"/>
            <a:ext cx="8911687" cy="1280890"/>
          </a:xfrm>
        </p:spPr>
        <p:txBody>
          <a:bodyPr/>
          <a:lstStyle/>
          <a:p>
            <a:r>
              <a:rPr lang="zh-CN" altLang="en-US" smtClean="0"/>
              <a:t>代码：数据模型中保存有效期</a:t>
            </a:r>
            <a:endParaRPr lang="en-US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458" y="2049682"/>
            <a:ext cx="10852259" cy="22700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1538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代码：获取</a:t>
            </a:r>
            <a:r>
              <a:rPr lang="en-US" altLang="zh-CN" smtClean="0"/>
              <a:t>tocken</a:t>
            </a:r>
            <a:r>
              <a:rPr lang="zh-CN" altLang="en-US" smtClean="0"/>
              <a:t>时计算有效期</a:t>
            </a:r>
            <a:endParaRPr lang="en-US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6039" y="1607262"/>
            <a:ext cx="7684705" cy="4538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52703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smtClean="0">
                <a:solidFill>
                  <a:srgbClr val="FF0000"/>
                </a:solidFill>
              </a:rPr>
              <a:t>创建企业微信与企业应用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694720" y="1781907"/>
            <a:ext cx="8348419" cy="2168769"/>
          </a:xfrm>
        </p:spPr>
        <p:txBody>
          <a:bodyPr>
            <a:normAutofit/>
          </a:bodyPr>
          <a:lstStyle/>
          <a:p>
            <a:r>
              <a:rPr lang="zh-CN" altLang="en-US" smtClean="0"/>
              <a:t>注册企业：</a:t>
            </a:r>
            <a:endParaRPr lang="en-US" altLang="zh-CN" smtClean="0"/>
          </a:p>
          <a:p>
            <a:r>
              <a:rPr lang="zh-CN" altLang="en-US" smtClean="0"/>
              <a:t>创建企业应用</a:t>
            </a:r>
            <a:endParaRPr lang="en-US" altLang="zh-CN" smtClean="0"/>
          </a:p>
          <a:p>
            <a:r>
              <a:rPr lang="zh-CN" altLang="en-US" smtClean="0"/>
              <a:t>在</a:t>
            </a:r>
            <a:r>
              <a:rPr lang="en-US" altLang="zh-CN" smtClean="0"/>
              <a:t>odoo</a:t>
            </a:r>
            <a:r>
              <a:rPr lang="zh-CN" altLang="en-US" smtClean="0"/>
              <a:t>中配置企业</a:t>
            </a:r>
            <a:endParaRPr lang="en-US" altLang="zh-CN" smtClean="0"/>
          </a:p>
          <a:p>
            <a:endParaRPr lang="en-US" altLang="zh-CN" smtClean="0"/>
          </a:p>
          <a:p>
            <a:endParaRPr lang="en-US" altLang="zh-CN" smtClean="0"/>
          </a:p>
        </p:txBody>
      </p:sp>
    </p:spTree>
    <p:extLst>
      <p:ext uri="{BB962C8B-B14F-4D97-AF65-F5344CB8AC3E}">
        <p14:creationId xmlns:p14="http://schemas.microsoft.com/office/powerpoint/2010/main" val="784240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代码：使用时检查</a:t>
            </a:r>
            <a:r>
              <a:rPr lang="en-US" altLang="zh-CN" smtClean="0"/>
              <a:t>token</a:t>
            </a:r>
            <a:r>
              <a:rPr lang="zh-CN" altLang="en-US" smtClean="0"/>
              <a:t>是否过期</a:t>
            </a:r>
            <a:endParaRPr lang="en-US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9973" y="1803673"/>
            <a:ext cx="9585434" cy="28786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512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1849" y="624110"/>
            <a:ext cx="8911687" cy="1280890"/>
          </a:xfrm>
        </p:spPr>
        <p:txBody>
          <a:bodyPr/>
          <a:lstStyle/>
          <a:p>
            <a:r>
              <a:rPr lang="zh-CN" altLang="en-US" smtClean="0"/>
              <a:t>关于的代码</a:t>
            </a:r>
            <a:r>
              <a:rPr lang="zh-CN" altLang="en-US" smtClean="0"/>
              <a:t>讨论</a:t>
            </a:r>
            <a:r>
              <a:rPr lang="en-US" altLang="zh-CN"/>
              <a:t> </a:t>
            </a:r>
            <a:r>
              <a:rPr lang="en-US" altLang="zh-CN" smtClean="0"/>
              <a:t>–</a:t>
            </a:r>
            <a:r>
              <a:rPr lang="zh-CN" altLang="en-US" smtClean="0"/>
              <a:t>数据模型中的有效期</a:t>
            </a:r>
            <a:endParaRPr lang="en-US" dirty="0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1800937" y="2070538"/>
            <a:ext cx="8915400" cy="3777622"/>
          </a:xfrm>
        </p:spPr>
        <p:txBody>
          <a:bodyPr/>
          <a:lstStyle/>
          <a:p>
            <a:r>
              <a:rPr lang="zh-CN" altLang="en-US" smtClean="0"/>
              <a:t>使用</a:t>
            </a:r>
            <a:r>
              <a:rPr lang="en-US" altLang="zh-CN" smtClean="0"/>
              <a:t>onchange</a:t>
            </a:r>
            <a:r>
              <a:rPr lang="zh-CN" altLang="en-US" smtClean="0"/>
              <a:t>自动计算失效期</a:t>
            </a:r>
            <a:endParaRPr lang="en-US" altLang="zh-CN" smtClean="0"/>
          </a:p>
          <a:p>
            <a:r>
              <a:rPr lang="zh-CN" altLang="en-US" smtClean="0"/>
              <a:t>使用</a:t>
            </a:r>
            <a:r>
              <a:rPr lang="zh-CN" altLang="en-US"/>
              <a:t>计算</a:t>
            </a:r>
            <a:r>
              <a:rPr lang="zh-CN" altLang="en-US" smtClean="0"/>
              <a:t>字段作为失效期</a:t>
            </a:r>
            <a:endParaRPr lang="en-US" altLang="zh-CN" smtClean="0"/>
          </a:p>
          <a:p>
            <a:r>
              <a:rPr lang="zh-CN" altLang="en-US" smtClean="0"/>
              <a:t>只保存开始时间和有效时间，不保存失效期</a:t>
            </a:r>
            <a:endParaRPr lang="en-US" altLang="zh-CN" smtClean="0"/>
          </a:p>
          <a:p>
            <a:r>
              <a:rPr lang="zh-CN" altLang="en-US" smtClean="0"/>
              <a:t>只保存失效期， 不保存开始时间和有效时间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4487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关于代码的讨论</a:t>
            </a:r>
            <a:r>
              <a:rPr lang="en-US" altLang="zh-CN" smtClean="0"/>
              <a:t>-</a:t>
            </a:r>
            <a:r>
              <a:rPr lang="zh-CN" altLang="en-US"/>
              <a:t>如何</a:t>
            </a:r>
            <a:r>
              <a:rPr lang="zh-CN" altLang="en-US" smtClean="0"/>
              <a:t>检查有效期</a:t>
            </a:r>
            <a:endParaRPr lang="en-US" dirty="0"/>
          </a:p>
        </p:txBody>
      </p:sp>
      <p:sp>
        <p:nvSpPr>
          <p:cNvPr id="6" name="内容占位符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/>
              <a:t>使用时检查有效期</a:t>
            </a:r>
            <a:r>
              <a:rPr lang="en-US" altLang="zh-CN"/>
              <a:t> </a:t>
            </a:r>
            <a:r>
              <a:rPr lang="en-US" altLang="zh-CN" smtClean="0"/>
              <a:t>– </a:t>
            </a:r>
            <a:r>
              <a:rPr lang="zh-CN" altLang="en-US" smtClean="0"/>
              <a:t>不适用需时较长的场合</a:t>
            </a:r>
            <a:endParaRPr lang="en-US" altLang="zh-CN" smtClean="0"/>
          </a:p>
          <a:p>
            <a:r>
              <a:rPr lang="zh-CN" altLang="en-US" smtClean="0"/>
              <a:t>使用</a:t>
            </a:r>
            <a:r>
              <a:rPr lang="en-US" altLang="zh-CN" smtClean="0"/>
              <a:t>odoo</a:t>
            </a:r>
            <a:r>
              <a:rPr lang="zh-CN" altLang="en-US" smtClean="0"/>
              <a:t>的定时任务，</a:t>
            </a:r>
            <a:endParaRPr lang="en-US" altLang="zh-CN" smtClean="0"/>
          </a:p>
          <a:p>
            <a:pPr marL="0" indent="0">
              <a:buNone/>
            </a:pPr>
            <a:r>
              <a:rPr lang="en-US" altLang="zh-CN"/>
              <a:t> </a:t>
            </a:r>
            <a:r>
              <a:rPr lang="en-US" altLang="zh-CN" smtClean="0"/>
              <a:t>     </a:t>
            </a:r>
            <a:r>
              <a:rPr lang="zh-CN" altLang="en-US"/>
              <a:t> </a:t>
            </a:r>
            <a:r>
              <a:rPr lang="zh-CN" altLang="en-US" smtClean="0"/>
              <a:t>  间隔一段时间进行有效期检查，失效期重获</a:t>
            </a:r>
            <a:r>
              <a:rPr lang="en-US" altLang="zh-CN" smtClean="0"/>
              <a:t>token</a:t>
            </a:r>
          </a:p>
          <a:p>
            <a:pPr marL="0" indent="0">
              <a:buNone/>
            </a:pPr>
            <a:r>
              <a:rPr lang="en-US" altLang="zh-CN"/>
              <a:t> </a:t>
            </a:r>
            <a:r>
              <a:rPr lang="en-US" altLang="zh-CN" smtClean="0"/>
              <a:t>        </a:t>
            </a:r>
            <a:r>
              <a:rPr lang="zh-CN" altLang="en-US" smtClean="0"/>
              <a:t>固定间隔重获</a:t>
            </a:r>
            <a:r>
              <a:rPr lang="en-US" altLang="zh-CN" smtClean="0"/>
              <a:t>token, </a:t>
            </a:r>
            <a:r>
              <a:rPr lang="zh-CN" altLang="en-US" smtClean="0"/>
              <a:t>不做有效期检查</a:t>
            </a:r>
            <a:endParaRPr lang="en-US" altLang="zh-CN" smtClean="0"/>
          </a:p>
          <a:p>
            <a:r>
              <a:rPr lang="zh-CN" altLang="en-US" smtClean="0"/>
              <a:t>使用操作系统的定时任务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9943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用户界面</a:t>
            </a:r>
            <a:r>
              <a:rPr lang="en-US" altLang="zh-CN" smtClean="0"/>
              <a:t>-</a:t>
            </a:r>
            <a:r>
              <a:rPr lang="zh-CN" altLang="en-US" smtClean="0"/>
              <a:t>测试</a:t>
            </a:r>
            <a:r>
              <a:rPr lang="en-US" altLang="zh-CN" smtClean="0"/>
              <a:t>token</a:t>
            </a:r>
            <a:r>
              <a:rPr lang="zh-CN" altLang="en-US" smtClean="0"/>
              <a:t>的获取</a:t>
            </a:r>
            <a:endParaRPr lang="en-US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374" y="1908940"/>
            <a:ext cx="7042259" cy="2048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669" y="4419598"/>
            <a:ext cx="6923855" cy="7830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37738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用户界面</a:t>
            </a:r>
            <a:r>
              <a:rPr lang="zh-CN" altLang="en-US" smtClean="0"/>
              <a:t>： 测试</a:t>
            </a:r>
            <a:r>
              <a:rPr lang="en-US" altLang="zh-CN" smtClean="0"/>
              <a:t>token</a:t>
            </a:r>
            <a:r>
              <a:rPr lang="zh-CN" altLang="en-US" smtClean="0"/>
              <a:t>获取</a:t>
            </a:r>
            <a:endParaRPr lang="en-US" dirty="0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5098" y="1685761"/>
            <a:ext cx="7251316" cy="4084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37738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议题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95074" y="1660634"/>
            <a:ext cx="8915400" cy="3904594"/>
          </a:xfrm>
        </p:spPr>
        <p:txBody>
          <a:bodyPr>
            <a:normAutofit/>
          </a:bodyPr>
          <a:lstStyle/>
          <a:p>
            <a:r>
              <a:rPr lang="zh-CN" altLang="en-US" sz="2800" smtClean="0"/>
              <a:t>创建企业微信与企业应用</a:t>
            </a:r>
            <a:endParaRPr lang="en-US" sz="2800" dirty="0" smtClean="0"/>
          </a:p>
          <a:p>
            <a:r>
              <a:rPr lang="zh-CN" altLang="en-US" sz="2800" smtClean="0"/>
              <a:t>为企业应用获取</a:t>
            </a:r>
            <a:r>
              <a:rPr lang="en-US" altLang="zh-CN" sz="2800" smtClean="0"/>
              <a:t>access-token</a:t>
            </a:r>
          </a:p>
          <a:p>
            <a:r>
              <a:rPr lang="zh-CN" altLang="en-US" sz="2800" smtClean="0">
                <a:solidFill>
                  <a:schemeClr val="tx1"/>
                </a:solidFill>
              </a:rPr>
              <a:t>管理</a:t>
            </a:r>
            <a:r>
              <a:rPr lang="en-US" altLang="zh-CN" sz="2800" smtClean="0">
                <a:solidFill>
                  <a:schemeClr val="tx1"/>
                </a:solidFill>
              </a:rPr>
              <a:t>access-token</a:t>
            </a:r>
            <a:r>
              <a:rPr lang="zh-CN" altLang="en-US" sz="2800" smtClean="0">
                <a:solidFill>
                  <a:schemeClr val="tx1"/>
                </a:solidFill>
              </a:rPr>
              <a:t>的有效期</a:t>
            </a:r>
            <a:endParaRPr lang="en-US" altLang="zh-CN" sz="2800" smtClean="0">
              <a:solidFill>
                <a:schemeClr val="tx1"/>
              </a:solidFill>
            </a:endParaRPr>
          </a:p>
          <a:p>
            <a:r>
              <a:rPr lang="zh-CN" altLang="en-US" sz="2800" b="1" smtClean="0">
                <a:solidFill>
                  <a:srgbClr val="FF0000"/>
                </a:solidFill>
              </a:rPr>
              <a:t>使用</a:t>
            </a:r>
            <a:r>
              <a:rPr lang="en-US" altLang="zh-CN" sz="2800" b="1" smtClean="0">
                <a:solidFill>
                  <a:srgbClr val="FF0000"/>
                </a:solidFill>
              </a:rPr>
              <a:t>access-token</a:t>
            </a:r>
            <a:r>
              <a:rPr lang="zh-CN" altLang="en-US" sz="2800" b="1" smtClean="0">
                <a:solidFill>
                  <a:srgbClr val="FF0000"/>
                </a:solidFill>
              </a:rPr>
              <a:t>发送信息</a:t>
            </a:r>
            <a:endParaRPr lang="en-US" altLang="zh-CN" sz="2800" b="1" smtClean="0">
              <a:solidFill>
                <a:srgbClr val="FF0000"/>
              </a:solidFill>
            </a:endParaRPr>
          </a:p>
          <a:p>
            <a:r>
              <a:rPr lang="zh-CN" altLang="en-US" sz="2800" smtClean="0"/>
              <a:t>中文微信的发送</a:t>
            </a:r>
            <a:endParaRPr lang="en-US" altLang="zh-CN" sz="280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1386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使用</a:t>
            </a:r>
            <a:r>
              <a:rPr lang="en-US" altLang="zh-CN" smtClean="0"/>
              <a:t>token</a:t>
            </a:r>
            <a:r>
              <a:rPr lang="zh-CN" altLang="en-US" smtClean="0"/>
              <a:t>发送文本消息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/>
              <a:t>企业微信</a:t>
            </a:r>
            <a:r>
              <a:rPr lang="en-US" altLang="zh-CN" smtClean="0"/>
              <a:t>API</a:t>
            </a:r>
          </a:p>
          <a:p>
            <a:r>
              <a:rPr lang="zh-CN" altLang="en-US" smtClean="0"/>
              <a:t>代码</a:t>
            </a:r>
            <a:endParaRPr lang="en-US" altLang="zh-CN" smtClean="0"/>
          </a:p>
          <a:p>
            <a:r>
              <a:rPr lang="zh-CN" altLang="en-US" smtClean="0"/>
              <a:t>测试界面</a:t>
            </a:r>
            <a:endParaRPr lang="en-US" altLang="zh-CN" smtClean="0"/>
          </a:p>
          <a:p>
            <a:r>
              <a:rPr lang="zh-CN" altLang="en-US" smtClean="0"/>
              <a:t>调用发送函数</a:t>
            </a:r>
            <a:endParaRPr lang="en-US" altLang="zh-CN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5150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企业微信</a:t>
            </a:r>
            <a:r>
              <a:rPr lang="en-US" altLang="zh-CN" smtClean="0"/>
              <a:t>API</a:t>
            </a:r>
            <a:endParaRPr lang="en-US" dirty="0"/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9211" y="1799733"/>
            <a:ext cx="7348999" cy="392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37738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API</a:t>
            </a:r>
            <a:r>
              <a:rPr lang="zh-CN" altLang="en-US" smtClean="0"/>
              <a:t>测试</a:t>
            </a:r>
            <a:endParaRPr lang="en-US" dirty="0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249" y="1528763"/>
            <a:ext cx="5793171" cy="4430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03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代码</a:t>
            </a:r>
            <a:endParaRPr lang="en-US" dirty="0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670" y="1642569"/>
            <a:ext cx="8008882" cy="37334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4091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注册</a:t>
            </a:r>
            <a:r>
              <a:rPr lang="zh-CN" altLang="en-US" smtClean="0"/>
              <a:t>企业</a:t>
            </a:r>
            <a:r>
              <a:rPr lang="en-US" altLang="zh-CN" smtClean="0"/>
              <a:t>(1) – </a:t>
            </a:r>
            <a:r>
              <a:rPr lang="zh-CN" altLang="en-US" smtClean="0"/>
              <a:t>访问企业微信主页</a:t>
            </a: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0642" y="2376488"/>
            <a:ext cx="6437313" cy="212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矩形 4"/>
          <p:cNvSpPr/>
          <p:nvPr/>
        </p:nvSpPr>
        <p:spPr>
          <a:xfrm>
            <a:off x="3380642" y="1790673"/>
            <a:ext cx="33986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 https://work.weixin.qq.com/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6284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测试页面</a:t>
            </a:r>
            <a:endParaRPr lang="en-US" dirty="0"/>
          </a:p>
        </p:txBody>
      </p:sp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2101" y="1649467"/>
            <a:ext cx="8586474" cy="3159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21983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测试页面</a:t>
            </a:r>
            <a:endParaRPr lang="en-US" dirty="0"/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689" y="1927579"/>
            <a:ext cx="10348421" cy="3003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69243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测试代码</a:t>
            </a:r>
            <a:endParaRPr lang="en-US" dirty="0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6257" y="1616621"/>
            <a:ext cx="7585470" cy="15837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590" y="3799490"/>
            <a:ext cx="10941672" cy="1876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459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测试代码</a:t>
            </a:r>
            <a:endParaRPr lang="en-US" dirty="0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8272" y="1661292"/>
            <a:ext cx="9586912" cy="3966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40136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在其他数据模型中调用发送函数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068950" y="1455682"/>
            <a:ext cx="8915400" cy="3777622"/>
          </a:xfrm>
        </p:spPr>
        <p:txBody>
          <a:bodyPr/>
          <a:lstStyle/>
          <a:p>
            <a:pPr marL="0" indent="0">
              <a:buNone/>
            </a:pPr>
            <a:r>
              <a:rPr lang="en-US" altLang="zh-CN"/>
              <a:t> </a:t>
            </a:r>
            <a:r>
              <a:rPr lang="en-US" altLang="zh-CN"/>
              <a:t>user_list </a:t>
            </a:r>
            <a:r>
              <a:rPr lang="en-US" altLang="zh-CN" smtClean="0"/>
              <a:t>=[...]</a:t>
            </a:r>
          </a:p>
          <a:p>
            <a:pPr marL="0" indent="0">
              <a:buNone/>
            </a:pPr>
            <a:r>
              <a:rPr lang="en-US" altLang="zh-CN"/>
              <a:t> </a:t>
            </a:r>
            <a:r>
              <a:rPr lang="en-US" altLang="zh-CN" smtClean="0"/>
              <a:t>user_list.append(...)</a:t>
            </a:r>
          </a:p>
          <a:p>
            <a:pPr marL="0" indent="0">
              <a:buNone/>
            </a:pPr>
            <a:r>
              <a:rPr lang="en-US" altLang="zh-CN" smtClean="0"/>
              <a:t>user_weixin </a:t>
            </a:r>
            <a:r>
              <a:rPr lang="en-US" altLang="zh-CN"/>
              <a:t>= "|".join(user_list</a:t>
            </a:r>
            <a:r>
              <a:rPr lang="en-US" altLang="zh-CN"/>
              <a:t>)               </a:t>
            </a:r>
            <a:endParaRPr lang="en-US" altLang="zh-CN" smtClean="0"/>
          </a:p>
          <a:p>
            <a:pPr marL="0" indent="0">
              <a:buNone/>
            </a:pPr>
            <a:r>
              <a:rPr lang="en-US" altLang="zh-CN" smtClean="0"/>
              <a:t> message=u“......”</a:t>
            </a:r>
          </a:p>
          <a:p>
            <a:pPr marL="0" indent="0">
              <a:buNone/>
            </a:pPr>
            <a:r>
              <a:rPr lang="en-US" altLang="zh-CN" smtClean="0"/>
              <a:t> sender=self.env</a:t>
            </a:r>
            <a:r>
              <a:rPr lang="en-US" altLang="zh-CN"/>
              <a:t>['hr.expense.config.weixin'].search([], limit=1)                sender[0].send_message(user_weixin,message)</a:t>
            </a:r>
          </a:p>
          <a:p>
            <a:pPr marL="0" indent="0">
              <a:buNone/>
            </a:pPr>
            <a:endParaRPr lang="en-US" altLang="zh-CN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7833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关于函数</a:t>
            </a:r>
            <a:r>
              <a:rPr lang="en-US" altLang="zh-CN" smtClean="0"/>
              <a:t>send_message</a:t>
            </a:r>
            <a:r>
              <a:rPr lang="zh-CN" altLang="en-US" smtClean="0"/>
              <a:t>的签名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321199" y="1518745"/>
            <a:ext cx="8915400" cy="3777622"/>
          </a:xfrm>
        </p:spPr>
        <p:txBody>
          <a:bodyPr/>
          <a:lstStyle/>
          <a:p>
            <a:r>
              <a:rPr lang="en-US" altLang="zh-CN"/>
              <a:t>@</a:t>
            </a:r>
            <a:r>
              <a:rPr lang="en-US" altLang="zh-CN" smtClean="0"/>
              <a:t>api.multi </a:t>
            </a:r>
            <a:r>
              <a:rPr lang="zh-CN" altLang="en-US" smtClean="0"/>
              <a:t>或</a:t>
            </a:r>
            <a:r>
              <a:rPr lang="en-US" altLang="zh-CN" smtClean="0"/>
              <a:t>@api.one</a:t>
            </a:r>
          </a:p>
          <a:p>
            <a:pPr marL="0" indent="0">
              <a:buNone/>
            </a:pPr>
            <a:r>
              <a:rPr lang="en-US" altLang="zh-CN" smtClean="0"/>
              <a:t>     </a:t>
            </a:r>
            <a:r>
              <a:rPr lang="zh-CN" altLang="en-US" smtClean="0"/>
              <a:t>目前采用的方式</a:t>
            </a:r>
            <a:r>
              <a:rPr lang="en-US" altLang="zh-CN" smtClean="0"/>
              <a:t>,    </a:t>
            </a:r>
            <a:r>
              <a:rPr lang="zh-CN" altLang="en-US" smtClean="0"/>
              <a:t>支持多个企业应用的配置</a:t>
            </a:r>
            <a:r>
              <a:rPr lang="en-US" altLang="zh-CN" smtClean="0"/>
              <a:t>, </a:t>
            </a:r>
          </a:p>
          <a:p>
            <a:pPr marL="0" indent="0">
              <a:buNone/>
            </a:pPr>
            <a:endParaRPr lang="en-US" altLang="zh-CN"/>
          </a:p>
          <a:p>
            <a:r>
              <a:rPr lang="en-US" altLang="zh-CN" smtClean="0"/>
              <a:t>@api.model</a:t>
            </a:r>
          </a:p>
          <a:p>
            <a:pPr marL="0" indent="0">
              <a:buNone/>
            </a:pPr>
            <a:r>
              <a:rPr lang="en-US" altLang="zh-CN"/>
              <a:t> </a:t>
            </a:r>
            <a:r>
              <a:rPr lang="en-US" altLang="zh-CN" smtClean="0"/>
              <a:t>   </a:t>
            </a:r>
          </a:p>
          <a:p>
            <a:pPr marL="0" indent="0">
              <a:buNone/>
            </a:pPr>
            <a:endParaRPr lang="en-US" altLang="zh-CN" smtClean="0"/>
          </a:p>
          <a:p>
            <a:pPr marL="0" indent="0">
              <a:buNone/>
            </a:pPr>
            <a:endParaRPr lang="en-US" altLang="zh-CN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689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议题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95074" y="1660634"/>
            <a:ext cx="8915400" cy="3904594"/>
          </a:xfrm>
        </p:spPr>
        <p:txBody>
          <a:bodyPr>
            <a:normAutofit/>
          </a:bodyPr>
          <a:lstStyle/>
          <a:p>
            <a:r>
              <a:rPr lang="zh-CN" altLang="en-US" sz="2800" smtClean="0"/>
              <a:t>创建企业微信与企业应用</a:t>
            </a:r>
            <a:endParaRPr lang="en-US" sz="2800" dirty="0" smtClean="0"/>
          </a:p>
          <a:p>
            <a:r>
              <a:rPr lang="zh-CN" altLang="en-US" sz="2800" smtClean="0"/>
              <a:t>为企业应用获取</a:t>
            </a:r>
            <a:r>
              <a:rPr lang="en-US" altLang="zh-CN" sz="2800" smtClean="0"/>
              <a:t>access-token</a:t>
            </a:r>
          </a:p>
          <a:p>
            <a:r>
              <a:rPr lang="zh-CN" altLang="en-US" sz="2800" smtClean="0">
                <a:solidFill>
                  <a:schemeClr val="tx1"/>
                </a:solidFill>
              </a:rPr>
              <a:t>管理</a:t>
            </a:r>
            <a:r>
              <a:rPr lang="en-US" altLang="zh-CN" sz="2800" smtClean="0">
                <a:solidFill>
                  <a:schemeClr val="tx1"/>
                </a:solidFill>
              </a:rPr>
              <a:t>access-token</a:t>
            </a:r>
            <a:r>
              <a:rPr lang="zh-CN" altLang="en-US" sz="2800" smtClean="0">
                <a:solidFill>
                  <a:schemeClr val="tx1"/>
                </a:solidFill>
              </a:rPr>
              <a:t>的有效期</a:t>
            </a:r>
            <a:endParaRPr lang="en-US" altLang="zh-CN" sz="2800" smtClean="0">
              <a:solidFill>
                <a:schemeClr val="tx1"/>
              </a:solidFill>
            </a:endParaRPr>
          </a:p>
          <a:p>
            <a:r>
              <a:rPr lang="zh-CN" altLang="en-US" sz="2800" smtClean="0">
                <a:solidFill>
                  <a:schemeClr val="tx1"/>
                </a:solidFill>
              </a:rPr>
              <a:t>使用</a:t>
            </a:r>
            <a:r>
              <a:rPr lang="en-US" altLang="zh-CN" sz="2800" smtClean="0">
                <a:solidFill>
                  <a:schemeClr val="tx1"/>
                </a:solidFill>
              </a:rPr>
              <a:t>access-token</a:t>
            </a:r>
            <a:r>
              <a:rPr lang="zh-CN" altLang="en-US" sz="2800" smtClean="0">
                <a:solidFill>
                  <a:schemeClr val="tx1"/>
                </a:solidFill>
              </a:rPr>
              <a:t>发送信息</a:t>
            </a:r>
            <a:endParaRPr lang="en-US" altLang="zh-CN" sz="2800" smtClean="0">
              <a:solidFill>
                <a:schemeClr val="tx1"/>
              </a:solidFill>
            </a:endParaRPr>
          </a:p>
          <a:p>
            <a:r>
              <a:rPr lang="zh-CN" altLang="en-US" sz="2800" b="1" smtClean="0">
                <a:solidFill>
                  <a:srgbClr val="FF0000"/>
                </a:solidFill>
              </a:rPr>
              <a:t>中文微信的发送</a:t>
            </a:r>
            <a:endParaRPr lang="en-US" altLang="zh-CN" sz="2800" b="1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5965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中文信息的发送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230820" y="1794640"/>
            <a:ext cx="8915400" cy="3777622"/>
          </a:xfrm>
        </p:spPr>
        <p:txBody>
          <a:bodyPr/>
          <a:lstStyle/>
          <a:p>
            <a:pPr marL="0" indent="0">
              <a:buNone/>
            </a:pPr>
            <a:endParaRPr lang="en-US" altLang="zh-CN" smtClean="0"/>
          </a:p>
          <a:p>
            <a:endParaRPr lang="en-US" dirty="0"/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2135" y="1794640"/>
            <a:ext cx="7984085" cy="25881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68004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you… </a:t>
            </a:r>
            <a:r>
              <a:rPr lang="en-US" dirty="0" smtClean="0">
                <a:sym typeface="Wingdings" panose="05000000000000000000" pitchFamily="2" charset="2"/>
              </a:rPr>
              <a:t>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7247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  </a:t>
            </a:r>
            <a:r>
              <a:rPr lang="zh-CN" altLang="en-US"/>
              <a:t>注册</a:t>
            </a:r>
            <a:r>
              <a:rPr lang="zh-CN" altLang="en-US" smtClean="0"/>
              <a:t>企业</a:t>
            </a:r>
            <a:r>
              <a:rPr lang="en-US" altLang="zh-CN" smtClean="0"/>
              <a:t>(2</a:t>
            </a:r>
            <a:r>
              <a:rPr lang="en-US" altLang="zh-CN" smtClean="0"/>
              <a:t>) – </a:t>
            </a:r>
            <a:r>
              <a:rPr lang="zh-CN" altLang="en-US" smtClean="0"/>
              <a:t>获取短信验证码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5997" y="1355848"/>
            <a:ext cx="6544773" cy="49702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8470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注册企业（</a:t>
            </a:r>
            <a:r>
              <a:rPr lang="en-US" altLang="zh-CN"/>
              <a:t>3</a:t>
            </a:r>
            <a:r>
              <a:rPr lang="zh-CN" altLang="en-US"/>
              <a:t>）</a:t>
            </a:r>
            <a:r>
              <a:rPr lang="en-US" altLang="zh-CN"/>
              <a:t>--</a:t>
            </a:r>
            <a:r>
              <a:rPr lang="zh-CN" altLang="en-US"/>
              <a:t>微信扫一扫</a:t>
            </a:r>
            <a:endParaRPr lang="en-US" dirty="0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8550" y="1666875"/>
            <a:ext cx="4914900" cy="35242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2208" y="4662854"/>
            <a:ext cx="1581150" cy="1752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91379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注册企业</a:t>
            </a:r>
            <a:r>
              <a:rPr lang="en-US" altLang="zh-CN" smtClean="0"/>
              <a:t>(4)-</a:t>
            </a:r>
            <a:r>
              <a:rPr lang="zh-CN" altLang="en-US" smtClean="0"/>
              <a:t>进入管理后台</a:t>
            </a:r>
            <a:endParaRPr lang="en-US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108" y="1707767"/>
            <a:ext cx="7000875" cy="401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3549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注册企业</a:t>
            </a:r>
            <a:r>
              <a:rPr lang="en-US" altLang="zh-CN" smtClean="0"/>
              <a:t>(5)- </a:t>
            </a:r>
            <a:r>
              <a:rPr lang="zh-CN" altLang="en-US" smtClean="0"/>
              <a:t>查看企业</a:t>
            </a:r>
            <a:r>
              <a:rPr lang="en-US" altLang="zh-CN" smtClean="0"/>
              <a:t>id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6118" y="1499038"/>
            <a:ext cx="5400675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5275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创建企业应用</a:t>
            </a:r>
            <a:r>
              <a:rPr lang="zh-CN" altLang="en-US" smtClean="0"/>
              <a:t> </a:t>
            </a:r>
            <a:r>
              <a:rPr lang="en-US" altLang="zh-CN" smtClean="0"/>
              <a:t>(1)-</a:t>
            </a:r>
            <a:r>
              <a:rPr lang="zh-CN" altLang="en-US" smtClean="0"/>
              <a:t>  顶层菜单</a:t>
            </a:r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5539" y="2317140"/>
            <a:ext cx="7008813" cy="402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85799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1716</TotalTime>
  <Words>755</Words>
  <Application>Microsoft Office PowerPoint</Application>
  <PresentationFormat>自定义</PresentationFormat>
  <Paragraphs>119</Paragraphs>
  <Slides>48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48</vt:i4>
      </vt:variant>
    </vt:vector>
  </HeadingPairs>
  <TitlesOfParts>
    <vt:vector size="49" baseType="lpstr">
      <vt:lpstr>Wisp</vt:lpstr>
      <vt:lpstr>使用odoo发送企业微信</vt:lpstr>
      <vt:lpstr>议题</vt:lpstr>
      <vt:lpstr>创建企业微信与企业应用</vt:lpstr>
      <vt:lpstr>注册企业(1) – 访问企业微信主页</vt:lpstr>
      <vt:lpstr>  注册企业(2) – 获取短信验证码</vt:lpstr>
      <vt:lpstr>注册企业（3）--微信扫一扫</vt:lpstr>
      <vt:lpstr>注册企业(4)-进入管理后台</vt:lpstr>
      <vt:lpstr>注册企业(5)- 查看企业id</vt:lpstr>
      <vt:lpstr>创建企业应用 (1)-  顶层菜单</vt:lpstr>
      <vt:lpstr>创建企业应用（2）-自建应用按钮</vt:lpstr>
      <vt:lpstr>创建企业应用（3）-命名并上传图片</vt:lpstr>
      <vt:lpstr>创建应用(4)-创建</vt:lpstr>
      <vt:lpstr>创建应用(5)-创建成功</vt:lpstr>
      <vt:lpstr>配置企业微信的应用参数（1）代码</vt:lpstr>
      <vt:lpstr>配置企业微信的应用参数（2）– 界面</vt:lpstr>
      <vt:lpstr>配置企业微信的应用参数（3）-录入信息</vt:lpstr>
      <vt:lpstr>议题</vt:lpstr>
      <vt:lpstr>为企业应用获取access-token</vt:lpstr>
      <vt:lpstr>企业微信API</vt:lpstr>
      <vt:lpstr>企业微信API</vt:lpstr>
      <vt:lpstr>调试接口</vt:lpstr>
      <vt:lpstr>API调试接口(2)</vt:lpstr>
      <vt:lpstr>API调试接口（3） </vt:lpstr>
      <vt:lpstr>odoo中的python代码</vt:lpstr>
      <vt:lpstr>议题</vt:lpstr>
      <vt:lpstr>管理access-token的有效期 </vt:lpstr>
      <vt:lpstr>企业微信API文档</vt:lpstr>
      <vt:lpstr>代码：数据模型中保存有效期</vt:lpstr>
      <vt:lpstr>代码：获取tocken时计算有效期</vt:lpstr>
      <vt:lpstr>代码：使用时检查token是否过期</vt:lpstr>
      <vt:lpstr>关于的代码讨论 –数据模型中的有效期</vt:lpstr>
      <vt:lpstr>关于代码的讨论-如何检查有效期</vt:lpstr>
      <vt:lpstr>用户界面-测试token的获取</vt:lpstr>
      <vt:lpstr>用户界面： 测试token获取</vt:lpstr>
      <vt:lpstr>议题</vt:lpstr>
      <vt:lpstr>使用token发送文本消息</vt:lpstr>
      <vt:lpstr>企业微信API</vt:lpstr>
      <vt:lpstr>API测试</vt:lpstr>
      <vt:lpstr>代码</vt:lpstr>
      <vt:lpstr>测试页面</vt:lpstr>
      <vt:lpstr>测试页面</vt:lpstr>
      <vt:lpstr>测试代码</vt:lpstr>
      <vt:lpstr>测试代码</vt:lpstr>
      <vt:lpstr>在其他数据模型中调用发送函数</vt:lpstr>
      <vt:lpstr>关于函数send_message的签名</vt:lpstr>
      <vt:lpstr>议题</vt:lpstr>
      <vt:lpstr>中文信息的发送</vt:lpstr>
      <vt:lpstr>Thank you… 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Odoo</dc:title>
  <dc:creator>LiuAiqun</dc:creator>
  <cp:lastModifiedBy>laoliu</cp:lastModifiedBy>
  <cp:revision>46</cp:revision>
  <dcterms:created xsi:type="dcterms:W3CDTF">2014-07-31T10:25:12Z</dcterms:created>
  <dcterms:modified xsi:type="dcterms:W3CDTF">2018-01-07T10:14:19Z</dcterms:modified>
</cp:coreProperties>
</file>